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94424" autoAdjust="0"/>
  </p:normalViewPr>
  <p:slideViewPr>
    <p:cSldViewPr>
      <p:cViewPr varScale="1">
        <p:scale>
          <a:sx n="81" d="100"/>
          <a:sy n="81" d="100"/>
        </p:scale>
        <p:origin x="1098"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10/23/2017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10/23/2017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10/23/2017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927628"/>
          </a:xfrm>
        </p:spPr>
        <p:txBody>
          <a:bodyPr anchor="t"/>
          <a:lstStyle/>
          <a:p>
            <a:endParaRPr lang="en-US" dirty="0"/>
          </a:p>
        </p:txBody>
      </p:sp>
      <p:sp>
        <p:nvSpPr>
          <p:cNvPr id="7" name="Text Placeholder 6"/>
          <p:cNvSpPr>
            <a:spLocks noGrp="1"/>
          </p:cNvSpPr>
          <p:nvPr>
            <p:ph type="body" sz="quarter" idx="13"/>
          </p:nvPr>
        </p:nvSpPr>
        <p:spPr>
          <a:xfrm>
            <a:off x="457200" y="121920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endParaRPr lang="en-US" dirty="0"/>
          </a:p>
        </p:txBody>
      </p:sp>
      <p:sp>
        <p:nvSpPr>
          <p:cNvPr id="9" name="Text Placeholder 8"/>
          <p:cNvSpPr>
            <a:spLocks noGrp="1"/>
          </p:cNvSpPr>
          <p:nvPr>
            <p:ph type="body" sz="quarter" idx="14" hasCustomPrompt="1"/>
          </p:nvPr>
        </p:nvSpPr>
        <p:spPr>
          <a:xfrm>
            <a:off x="5029200" y="1752600"/>
            <a:ext cx="3657600" cy="1447800"/>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16" name="Footer Placeholder 2"/>
          <p:cNvSpPr>
            <a:spLocks noGrp="1"/>
          </p:cNvSpPr>
          <p:nvPr>
            <p:ph type="ftr" sz="quarter" idx="10"/>
          </p:nvPr>
        </p:nvSpPr>
        <p:spPr>
          <a:xfrm>
            <a:off x="93969" y="6165337"/>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10/23/2017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13" name="TextBox 12"/>
          <p:cNvSpPr txBox="1"/>
          <p:nvPr userDrawn="1"/>
        </p:nvSpPr>
        <p:spPr>
          <a:xfrm>
            <a:off x="1600200" y="6429345"/>
            <a:ext cx="7162800" cy="276999"/>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panose="020B0604030504040204" pitchFamily="34" charset="0"/>
                <a:ea typeface="Verdana" panose="020B0604030504040204" pitchFamily="34" charset="0"/>
                <a:cs typeface="Verdana" panose="020B0604030504040204" pitchFamily="34" charset="0"/>
              </a:rPr>
              <a:t>Copyright © 2018, 2014 Pearson Education, Inc. All Rights Reserved.</a:t>
            </a:r>
            <a:endParaRPr lang="en-US" altLang="en-US" sz="1200" b="0" dirty="0">
              <a:latin typeface="Verdana" panose="020B0604030504040204" pitchFamily="34" charset="0"/>
              <a:ea typeface="Verdana" panose="020B0604030504040204" pitchFamily="34" charset="0"/>
              <a:cs typeface="Verdana" panose="020B0604030504040204" pitchFamily="34" charset="0"/>
            </a:endParaRPr>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4246" y="1752600"/>
            <a:ext cx="3452954" cy="4419600"/>
          </a:xfrm>
          <a:prstGeom prst="rect">
            <a:avLst/>
          </a:prstGeom>
        </p:spPr>
      </p:pic>
    </p:spTree>
    <p:extLst>
      <p:ext uri="{BB962C8B-B14F-4D97-AF65-F5344CB8AC3E}">
        <p14:creationId xmlns:p14="http://schemas.microsoft.com/office/powerpoint/2010/main" val="29810628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10/23/2017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10/23/2017</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10/23/2017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10/23/2017</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0410" y="6376789"/>
            <a:ext cx="918000" cy="279915"/>
          </a:xfrm>
          <a:prstGeom prst="rect">
            <a:avLst/>
          </a:prstGeom>
        </p:spPr>
      </p:pic>
      <p:sp>
        <p:nvSpPr>
          <p:cNvPr id="9" name="TextBox 8"/>
          <p:cNvSpPr txBox="1"/>
          <p:nvPr userDrawn="1"/>
        </p:nvSpPr>
        <p:spPr>
          <a:xfrm>
            <a:off x="1600200" y="6429345"/>
            <a:ext cx="7162800" cy="276999"/>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panose="020B0604030504040204" pitchFamily="34" charset="0"/>
                <a:ea typeface="Verdana" panose="020B0604030504040204" pitchFamily="34" charset="0"/>
                <a:cs typeface="Verdana" panose="020B0604030504040204" pitchFamily="34" charset="0"/>
              </a:rPr>
              <a:t>Copyright © 2018, 2014 Pearson Education, Inc. All Rights Reserved.</a:t>
            </a:r>
            <a:endParaRPr lang="en-US" altLang="en-US" sz="1200" b="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2037960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10/23/2017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10/23/2017</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t>10/23/2017</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10/23/2017</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9" name="Picture 8"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0410" y="6376789"/>
            <a:ext cx="918000" cy="279915"/>
          </a:xfrm>
          <a:prstGeom prst="rect">
            <a:avLst/>
          </a:prstGeom>
        </p:spPr>
      </p:pic>
      <p:sp>
        <p:nvSpPr>
          <p:cNvPr id="10" name="TextBox 9"/>
          <p:cNvSpPr txBox="1"/>
          <p:nvPr userDrawn="1"/>
        </p:nvSpPr>
        <p:spPr>
          <a:xfrm>
            <a:off x="1600200" y="6429345"/>
            <a:ext cx="7162800" cy="276999"/>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panose="020B0604030504040204" pitchFamily="34" charset="0"/>
                <a:ea typeface="Verdana" panose="020B0604030504040204" pitchFamily="34" charset="0"/>
                <a:cs typeface="Verdana" panose="020B0604030504040204" pitchFamily="34" charset="0"/>
              </a:rPr>
              <a:t>Copyright © 2018, 2014 Pearson Education, Inc. All Rights Reserved.</a:t>
            </a:r>
            <a:endParaRPr lang="en-US" altLang="en-US" sz="1200" b="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10/23/2017</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57200" y="6376789"/>
            <a:ext cx="918000" cy="279915"/>
          </a:xfrm>
          <a:prstGeom prst="rect">
            <a:avLst/>
          </a:prstGeom>
        </p:spPr>
      </p:pic>
      <p:sp>
        <p:nvSpPr>
          <p:cNvPr id="8" name="TextBox 7"/>
          <p:cNvSpPr txBox="1"/>
          <p:nvPr userDrawn="1"/>
        </p:nvSpPr>
        <p:spPr>
          <a:xfrm>
            <a:off x="1600200" y="6429345"/>
            <a:ext cx="7162800" cy="276999"/>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a:latin typeface="Verdana" panose="020B0604030504040204" pitchFamily="34" charset="0"/>
                <a:ea typeface="Verdana" panose="020B0604030504040204" pitchFamily="34" charset="0"/>
                <a:cs typeface="Verdana" panose="020B0604030504040204" pitchFamily="34" charset="0"/>
              </a:rPr>
              <a:t>Copyright © </a:t>
            </a:r>
            <a:r>
              <a:rPr lang="en-US" altLang="en-US" sz="1200" b="0" dirty="0" smtClean="0">
                <a:latin typeface="Verdana" panose="020B0604030504040204" pitchFamily="34" charset="0"/>
                <a:ea typeface="Verdana" panose="020B0604030504040204" pitchFamily="34" charset="0"/>
                <a:cs typeface="Verdana" panose="020B0604030504040204" pitchFamily="34" charset="0"/>
              </a:rPr>
              <a:t>2018, 2014 </a:t>
            </a:r>
            <a:r>
              <a:rPr lang="en-US" altLang="en-US" sz="1200" b="0" dirty="0">
                <a:latin typeface="Verdana" panose="020B0604030504040204" pitchFamily="34" charset="0"/>
                <a:ea typeface="Verdana" panose="020B0604030504040204" pitchFamily="34" charset="0"/>
                <a:cs typeface="Verdana" panose="020B0604030504040204" pitchFamily="34" charset="0"/>
              </a:rPr>
              <a:t>Pearson Education, Inc. All Rights </a:t>
            </a:r>
            <a:r>
              <a:rPr lang="en-US" altLang="en-US" sz="1200" b="0" dirty="0" smtClean="0">
                <a:latin typeface="Verdana" panose="020B0604030504040204" pitchFamily="34" charset="0"/>
                <a:ea typeface="Verdana" panose="020B0604030504040204" pitchFamily="34" charset="0"/>
                <a:cs typeface="Verdana" panose="020B0604030504040204" pitchFamily="34" charset="0"/>
              </a:rPr>
              <a:t>Reserved.</a:t>
            </a:r>
            <a:endParaRPr lang="en-US" altLang="en-US" sz="1200" b="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Lst>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smtClean="0"/>
              <a:t>Introduction to Contemporary Special Education: New Horizons</a:t>
            </a:r>
            <a:endParaRPr lang="en-US" dirty="0"/>
          </a:p>
        </p:txBody>
      </p:sp>
      <p:sp>
        <p:nvSpPr>
          <p:cNvPr id="3" name="Text Placeholder 2"/>
          <p:cNvSpPr>
            <a:spLocks noGrp="1"/>
          </p:cNvSpPr>
          <p:nvPr>
            <p:ph type="body" sz="quarter" idx="13"/>
          </p:nvPr>
        </p:nvSpPr>
        <p:spPr/>
        <p:txBody>
          <a:bodyPr/>
          <a:lstStyle/>
          <a:p>
            <a:r>
              <a:rPr lang="en-US" smtClean="0"/>
              <a:t>Second Edition</a:t>
            </a:r>
            <a:endParaRPr lang="en-US" dirty="0"/>
          </a:p>
        </p:txBody>
      </p:sp>
      <p:sp>
        <p:nvSpPr>
          <p:cNvPr id="4" name="Text Placeholder 3"/>
          <p:cNvSpPr>
            <a:spLocks noGrp="1"/>
          </p:cNvSpPr>
          <p:nvPr>
            <p:ph type="body" sz="quarter" idx="14"/>
          </p:nvPr>
        </p:nvSpPr>
        <p:spPr/>
        <p:txBody>
          <a:bodyPr/>
          <a:lstStyle/>
          <a:p>
            <a:r>
              <a:rPr lang="en-US" smtClean="0"/>
              <a:t>Chapter 2</a:t>
            </a:r>
            <a:endParaRPr lang="en-US" dirty="0"/>
          </a:p>
        </p:txBody>
      </p:sp>
      <p:sp>
        <p:nvSpPr>
          <p:cNvPr id="5" name="Text Placeholder 4"/>
          <p:cNvSpPr>
            <a:spLocks noGrp="1"/>
          </p:cNvSpPr>
          <p:nvPr>
            <p:ph type="body" sz="quarter" idx="15"/>
          </p:nvPr>
        </p:nvSpPr>
        <p:spPr/>
        <p:txBody>
          <a:bodyPr/>
          <a:lstStyle/>
          <a:p>
            <a:r>
              <a:rPr lang="en-US" smtClean="0"/>
              <a:t>Supporting All Learners</a:t>
            </a:r>
            <a:endParaRPr lang="en-US" dirty="0"/>
          </a:p>
        </p:txBody>
      </p:sp>
    </p:spTree>
    <p:extLst>
      <p:ext uri="{BB962C8B-B14F-4D97-AF65-F5344CB8AC3E}">
        <p14:creationId xmlns:p14="http://schemas.microsoft.com/office/powerpoint/2010/main" val="835121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sz="2000" b="0" dirty="0"/>
          </a:p>
        </p:txBody>
      </p:sp>
      <p:sp>
        <p:nvSpPr>
          <p:cNvPr id="5" name="Content Placeholder 2"/>
          <p:cNvSpPr>
            <a:spLocks noGrp="1"/>
          </p:cNvSpPr>
          <p:nvPr>
            <p:ph idx="1"/>
          </p:nvPr>
        </p:nvSpPr>
        <p:spPr/>
        <p:txBody>
          <a:bodyPr/>
          <a:lstStyle/>
          <a:p>
            <a:pPr marL="914400" indent="-914400">
              <a:buNone/>
            </a:pPr>
            <a:r>
              <a:rPr lang="en-US" sz="2400" b="1" dirty="0" smtClean="0">
                <a:solidFill>
                  <a:srgbClr val="007FA3"/>
                </a:solidFill>
              </a:rPr>
              <a:t>2.1–5</a:t>
            </a:r>
            <a:r>
              <a:rPr lang="en-US" sz="2400" dirty="0" smtClean="0">
                <a:solidFill>
                  <a:srgbClr val="007FA3"/>
                </a:solidFill>
              </a:rPr>
              <a:t> </a:t>
            </a:r>
            <a:r>
              <a:rPr lang="en-US" sz="2400" dirty="0" smtClean="0">
                <a:solidFill>
                  <a:schemeClr val="tx2"/>
                </a:solidFill>
              </a:rPr>
              <a:t> Describe </a:t>
            </a:r>
            <a:r>
              <a:rPr lang="en-US" sz="2400" dirty="0">
                <a:solidFill>
                  <a:schemeClr val="tx2"/>
                </a:solidFill>
              </a:rPr>
              <a:t>three areas of U.S. education in which there is room for improvement; define an evidence-based practice; and explain how the use of UDL, differentiated instruction, and data-based decision making can set a strong foundation of high-quality education for all students. </a:t>
            </a:r>
          </a:p>
          <a:p>
            <a:pPr marL="914400" indent="-914400">
              <a:buNone/>
            </a:pPr>
            <a:r>
              <a:rPr lang="en-US" sz="2400" b="1" dirty="0">
                <a:solidFill>
                  <a:srgbClr val="007FA3"/>
                </a:solidFill>
              </a:rPr>
              <a:t>2.6–7</a:t>
            </a:r>
            <a:r>
              <a:rPr lang="en-US" sz="2400" b="1" dirty="0" smtClean="0">
                <a:solidFill>
                  <a:schemeClr val="tx2"/>
                </a:solidFill>
              </a:rPr>
              <a:t>  </a:t>
            </a:r>
            <a:r>
              <a:rPr lang="en-US" sz="2400" dirty="0" smtClean="0">
                <a:solidFill>
                  <a:schemeClr val="tx2"/>
                </a:solidFill>
              </a:rPr>
              <a:t>Understand </a:t>
            </a:r>
            <a:r>
              <a:rPr lang="en-US" sz="2400" dirty="0">
                <a:solidFill>
                  <a:schemeClr val="tx2"/>
                </a:solidFill>
              </a:rPr>
              <a:t>the conceptual framework of multi-tiered systems of support, and describe the specific processes involved in the RTI framework for academics and the PBIS framework for behavior. </a:t>
            </a:r>
          </a:p>
        </p:txBody>
      </p:sp>
    </p:spTree>
    <p:extLst>
      <p:ext uri="{BB962C8B-B14F-4D97-AF65-F5344CB8AC3E}">
        <p14:creationId xmlns:p14="http://schemas.microsoft.com/office/powerpoint/2010/main" val="4237248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High Quality Instruction</a:t>
            </a:r>
            <a:endParaRPr lang="en-US" dirty="0"/>
          </a:p>
        </p:txBody>
      </p:sp>
      <p:sp>
        <p:nvSpPr>
          <p:cNvPr id="3" name="Content Placeholder 2"/>
          <p:cNvSpPr>
            <a:spLocks noGrp="1"/>
          </p:cNvSpPr>
          <p:nvPr>
            <p:ph type="body" idx="1"/>
          </p:nvPr>
        </p:nvSpPr>
        <p:spPr>
          <a:xfrm>
            <a:off x="674687" y="2438400"/>
            <a:ext cx="7794627" cy="3276600"/>
          </a:xfrm>
        </p:spPr>
        <p:txBody>
          <a:bodyPr/>
          <a:lstStyle/>
          <a:p>
            <a:pPr>
              <a:spcBef>
                <a:spcPts val="2500"/>
              </a:spcBef>
            </a:pPr>
            <a:r>
              <a:rPr lang="en-US" sz="2200" dirty="0" smtClean="0">
                <a:solidFill>
                  <a:schemeClr val="tx1"/>
                </a:solidFill>
              </a:rPr>
              <a:t>Describe three areas of U.S. education in which there is room for improvement; define an evidence-based practice; and explain how the use of UDL, differentiated instruction, and data-based decision making can set a strong foundation of high-quality education for all students. </a:t>
            </a:r>
            <a:endParaRPr lang="en-US" sz="2200" dirty="0">
              <a:solidFill>
                <a:schemeClr val="tx1"/>
              </a:solidFill>
            </a:endParaRPr>
          </a:p>
        </p:txBody>
      </p:sp>
    </p:spTree>
    <p:extLst>
      <p:ext uri="{BB962C8B-B14F-4D97-AF65-F5344CB8AC3E}">
        <p14:creationId xmlns:p14="http://schemas.microsoft.com/office/powerpoint/2010/main" val="2989524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2.1 Introduction</a:t>
            </a:r>
          </a:p>
        </p:txBody>
      </p:sp>
      <p:sp>
        <p:nvSpPr>
          <p:cNvPr id="3" name="Content Placeholder 2"/>
          <p:cNvSpPr>
            <a:spLocks noGrp="1"/>
          </p:cNvSpPr>
          <p:nvPr>
            <p:ph idx="1"/>
          </p:nvPr>
        </p:nvSpPr>
        <p:spPr/>
        <p:txBody>
          <a:bodyPr/>
          <a:lstStyle/>
          <a:p>
            <a:pPr marL="347472" lvl="0" indent="-347472"/>
            <a:r>
              <a:rPr lang="en-US" sz="2400" dirty="0"/>
              <a:t>Despite our knowledge about effective instructional and behavioral practices, too many students—particularly those with disabilities—fall behind academically, drop out, or face bullying at school.</a:t>
            </a:r>
            <a:endParaRPr lang="en-US" sz="2400" b="1" dirty="0"/>
          </a:p>
          <a:p>
            <a:pPr marL="347472" lvl="0" indent="-347472"/>
            <a:r>
              <a:rPr lang="en-US" sz="2400" dirty="0"/>
              <a:t>A solid educational foundation for students with disabilities depends on the provision of a high-quality education for all students: those with and without disabilities, those who struggle, and students who are gifted, talented, and creative.</a:t>
            </a:r>
            <a:endParaRPr lang="en-US" sz="2400" b="1" dirty="0"/>
          </a:p>
        </p:txBody>
      </p:sp>
    </p:spTree>
    <p:extLst>
      <p:ext uri="{BB962C8B-B14F-4D97-AF65-F5344CB8AC3E}">
        <p14:creationId xmlns:p14="http://schemas.microsoft.com/office/powerpoint/2010/main" val="3362450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well are we educating America’s students? </a:t>
            </a:r>
          </a:p>
        </p:txBody>
      </p:sp>
      <p:sp>
        <p:nvSpPr>
          <p:cNvPr id="3" name="Content Placeholder 2"/>
          <p:cNvSpPr>
            <a:spLocks noGrp="1"/>
          </p:cNvSpPr>
          <p:nvPr>
            <p:ph idx="1"/>
          </p:nvPr>
        </p:nvSpPr>
        <p:spPr/>
        <p:txBody>
          <a:bodyPr/>
          <a:lstStyle/>
          <a:p>
            <a:pPr marL="347472" indent="-347472"/>
            <a:r>
              <a:rPr lang="en-US" sz="2400" dirty="0"/>
              <a:t>Roughly two-thirds of fourth and eighth graders perform at a </a:t>
            </a:r>
            <a:r>
              <a:rPr lang="en-US" sz="2400" i="1" dirty="0"/>
              <a:t>Basic</a:t>
            </a:r>
            <a:r>
              <a:rPr lang="en-US" sz="2400" dirty="0"/>
              <a:t> level or below, indicating only partial mastery grade-level material</a:t>
            </a:r>
          </a:p>
          <a:p>
            <a:pPr marL="347472" indent="-347472"/>
            <a:r>
              <a:rPr lang="en-US" sz="2400" dirty="0"/>
              <a:t>6.5% of students drop out of high school and are more likely to be unemployed, impoverished, and incarcerated</a:t>
            </a:r>
          </a:p>
          <a:p>
            <a:pPr marL="347472" indent="-347472"/>
            <a:r>
              <a:rPr lang="en-US" sz="2400" dirty="0"/>
              <a:t>1 in 3 students report being bullied and are more likely to skip school, experience suicidal thoughts and depression, and have poor grades</a:t>
            </a:r>
          </a:p>
        </p:txBody>
      </p:sp>
    </p:spTree>
    <p:extLst>
      <p:ext uri="{BB962C8B-B14F-4D97-AF65-F5344CB8AC3E}">
        <p14:creationId xmlns:p14="http://schemas.microsoft.com/office/powerpoint/2010/main" val="102868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this information have to do with the education of students with disabilities?</a:t>
            </a:r>
          </a:p>
        </p:txBody>
      </p:sp>
      <p:sp>
        <p:nvSpPr>
          <p:cNvPr id="3" name="Content Placeholder 2"/>
          <p:cNvSpPr>
            <a:spLocks noGrp="1"/>
          </p:cNvSpPr>
          <p:nvPr>
            <p:ph idx="1"/>
          </p:nvPr>
        </p:nvSpPr>
        <p:spPr/>
        <p:txBody>
          <a:bodyPr/>
          <a:lstStyle/>
          <a:p>
            <a:pPr marL="347472" indent="-347472"/>
            <a:r>
              <a:rPr lang="en-US" sz="2400" dirty="0"/>
              <a:t>A lack of high-quality general education instruction may cause students without disabilities to be misidentified as having disabilities</a:t>
            </a:r>
          </a:p>
          <a:p>
            <a:pPr marL="347472" indent="-347472"/>
            <a:r>
              <a:rPr lang="en-US" sz="2400" dirty="0"/>
              <a:t>Students with disabilities are more likely to be bullied and feel unsafe at school</a:t>
            </a:r>
          </a:p>
          <a:p>
            <a:pPr marL="347472" indent="-347472"/>
            <a:r>
              <a:rPr lang="en-US" sz="2400" dirty="0"/>
              <a:t>School wide support systems can address some emotional or behavioral issues if teachers have the knowledge and skills to implement them</a:t>
            </a:r>
          </a:p>
        </p:txBody>
      </p:sp>
    </p:spTree>
    <p:extLst>
      <p:ext uri="{BB962C8B-B14F-4D97-AF65-F5344CB8AC3E}">
        <p14:creationId xmlns:p14="http://schemas.microsoft.com/office/powerpoint/2010/main" val="22960381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2.2 Evidence-Based Practices</a:t>
            </a:r>
          </a:p>
        </p:txBody>
      </p:sp>
      <p:sp>
        <p:nvSpPr>
          <p:cNvPr id="3" name="Content Placeholder 2"/>
          <p:cNvSpPr>
            <a:spLocks noGrp="1"/>
          </p:cNvSpPr>
          <p:nvPr>
            <p:ph idx="1"/>
          </p:nvPr>
        </p:nvSpPr>
        <p:spPr/>
        <p:txBody>
          <a:bodyPr/>
          <a:lstStyle/>
          <a:p>
            <a:pPr marL="347472" lvl="0" indent="-347472"/>
            <a:r>
              <a:rPr lang="en-US" sz="2400" dirty="0"/>
              <a:t>Evidence-based practices have been proven effective by rigorous research.</a:t>
            </a:r>
          </a:p>
          <a:p>
            <a:pPr marL="347472" lvl="0" indent="-347472"/>
            <a:r>
              <a:rPr lang="en-US" sz="2400" dirty="0"/>
              <a:t>Evidence-based practices must be implemented with fidelity, using the same procedures that researchers used to develop them.</a:t>
            </a:r>
          </a:p>
        </p:txBody>
      </p:sp>
    </p:spTree>
    <p:extLst>
      <p:ext uri="{BB962C8B-B14F-4D97-AF65-F5344CB8AC3E}">
        <p14:creationId xmlns:p14="http://schemas.microsoft.com/office/powerpoint/2010/main" val="78904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should teachers consider when using instructional and behavioral practices? </a:t>
            </a:r>
          </a:p>
        </p:txBody>
      </p:sp>
      <p:sp>
        <p:nvSpPr>
          <p:cNvPr id="3" name="Content Placeholder 2"/>
          <p:cNvSpPr>
            <a:spLocks noGrp="1"/>
          </p:cNvSpPr>
          <p:nvPr>
            <p:ph idx="1"/>
          </p:nvPr>
        </p:nvSpPr>
        <p:spPr/>
        <p:txBody>
          <a:bodyPr/>
          <a:lstStyle/>
          <a:p>
            <a:pPr marL="347472" indent="-347472"/>
            <a:r>
              <a:rPr lang="en-US" sz="2400" dirty="0"/>
              <a:t>Teachers should use evidence-based practices</a:t>
            </a:r>
          </a:p>
          <a:p>
            <a:pPr marL="731520" lvl="1" indent="-347472">
              <a:spcBef>
                <a:spcPts val="1500"/>
              </a:spcBef>
            </a:pPr>
            <a:r>
              <a:rPr lang="en-US" sz="2400" dirty="0"/>
              <a:t>Proven effective through rigorous research</a:t>
            </a:r>
          </a:p>
          <a:p>
            <a:pPr marL="731520" lvl="1" indent="-347472">
              <a:spcBef>
                <a:spcPts val="1500"/>
              </a:spcBef>
            </a:pPr>
            <a:r>
              <a:rPr lang="en-US" sz="2400" dirty="0"/>
              <a:t>Data supports its effectiveness</a:t>
            </a:r>
          </a:p>
          <a:p>
            <a:pPr marL="347472" indent="-347472"/>
            <a:r>
              <a:rPr lang="en-US" sz="2400" dirty="0"/>
              <a:t>Many teachers continue to use outdated instructional strategies that have not been proven </a:t>
            </a:r>
            <a:r>
              <a:rPr lang="en-US" sz="2400" dirty="0" smtClean="0"/>
              <a:t>effective</a:t>
            </a:r>
            <a:endParaRPr lang="en-US" sz="2400" dirty="0"/>
          </a:p>
        </p:txBody>
      </p:sp>
    </p:spTree>
    <p:extLst>
      <p:ext uri="{BB962C8B-B14F-4D97-AF65-F5344CB8AC3E}">
        <p14:creationId xmlns:p14="http://schemas.microsoft.com/office/powerpoint/2010/main" val="1631888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other factors need to be considered when using evidence-based practices? </a:t>
            </a:r>
          </a:p>
        </p:txBody>
      </p:sp>
      <p:sp>
        <p:nvSpPr>
          <p:cNvPr id="3" name="Content Placeholder 2"/>
          <p:cNvSpPr>
            <a:spLocks noGrp="1"/>
          </p:cNvSpPr>
          <p:nvPr>
            <p:ph idx="1"/>
          </p:nvPr>
        </p:nvSpPr>
        <p:spPr/>
        <p:txBody>
          <a:bodyPr/>
          <a:lstStyle/>
          <a:p>
            <a:pPr marL="347472" indent="-347472"/>
            <a:r>
              <a:rPr lang="en-US" sz="2400" dirty="0"/>
              <a:t>Evidence-based practices must be implemented with fidelity</a:t>
            </a:r>
          </a:p>
          <a:p>
            <a:pPr marL="731520" lvl="1" indent="-347472">
              <a:spcBef>
                <a:spcPts val="1500"/>
              </a:spcBef>
            </a:pPr>
            <a:r>
              <a:rPr lang="en-US" sz="2400" dirty="0"/>
              <a:t>Must adhere to the length and frequency of instructional sessions and other important components in order to produce the same positive educational gains as the research studies</a:t>
            </a:r>
          </a:p>
        </p:txBody>
      </p:sp>
    </p:spTree>
    <p:extLst>
      <p:ext uri="{BB962C8B-B14F-4D97-AF65-F5344CB8AC3E}">
        <p14:creationId xmlns:p14="http://schemas.microsoft.com/office/powerpoint/2010/main" val="2900220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2.3 Universal Design for Learning (UDL)</a:t>
            </a:r>
          </a:p>
        </p:txBody>
      </p:sp>
      <p:sp>
        <p:nvSpPr>
          <p:cNvPr id="3" name="Content Placeholder 2"/>
          <p:cNvSpPr>
            <a:spLocks noGrp="1"/>
          </p:cNvSpPr>
          <p:nvPr>
            <p:ph idx="1"/>
          </p:nvPr>
        </p:nvSpPr>
        <p:spPr/>
        <p:txBody>
          <a:bodyPr/>
          <a:lstStyle/>
          <a:p>
            <a:pPr marL="347472" lvl="0" indent="-347472"/>
            <a:r>
              <a:rPr lang="en-US" sz="2400" dirty="0"/>
              <a:t>The implementation of evidence-based practices is only one component of high-quality instruction for a student population with a wide range of learning needs.</a:t>
            </a:r>
          </a:p>
          <a:p>
            <a:pPr marL="347472" lvl="0" indent="-347472"/>
            <a:r>
              <a:rPr lang="en-US" sz="2400" dirty="0"/>
              <a:t>Universal Design for Learning (UDL) can reduce or eliminate barriers to students’ learning. </a:t>
            </a:r>
          </a:p>
        </p:txBody>
      </p:sp>
    </p:spTree>
    <p:extLst>
      <p:ext uri="{BB962C8B-B14F-4D97-AF65-F5344CB8AC3E}">
        <p14:creationId xmlns:p14="http://schemas.microsoft.com/office/powerpoint/2010/main" val="1343524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the use of evidence-based practices not enough? </a:t>
            </a:r>
          </a:p>
        </p:txBody>
      </p:sp>
      <p:sp>
        <p:nvSpPr>
          <p:cNvPr id="3" name="Content Placeholder 2"/>
          <p:cNvSpPr>
            <a:spLocks noGrp="1"/>
          </p:cNvSpPr>
          <p:nvPr>
            <p:ph idx="1"/>
          </p:nvPr>
        </p:nvSpPr>
        <p:spPr/>
        <p:txBody>
          <a:bodyPr/>
          <a:lstStyle/>
          <a:p>
            <a:pPr marL="347472" indent="-347472"/>
            <a:r>
              <a:rPr lang="en-US" sz="2400" dirty="0"/>
              <a:t>Students have a wide range of learning abilities and characteristics</a:t>
            </a:r>
          </a:p>
          <a:p>
            <a:pPr marL="731520" lvl="1" indent="-347472">
              <a:spcBef>
                <a:spcPts val="1500"/>
              </a:spcBef>
            </a:pPr>
            <a:r>
              <a:rPr lang="en-US" sz="2400" dirty="0"/>
              <a:t>Some are gifted, some are English learners, some have disabilities</a:t>
            </a:r>
          </a:p>
          <a:p>
            <a:pPr marL="731520" lvl="1" indent="-347472">
              <a:spcBef>
                <a:spcPts val="1500"/>
              </a:spcBef>
            </a:pPr>
            <a:r>
              <a:rPr lang="en-US" sz="2400" dirty="0"/>
              <a:t>Some students are active learners and others are passive learners</a:t>
            </a:r>
          </a:p>
          <a:p>
            <a:pPr marL="731520" lvl="1" indent="-347472">
              <a:spcBef>
                <a:spcPts val="1500"/>
              </a:spcBef>
            </a:pPr>
            <a:r>
              <a:rPr lang="en-US" sz="2400" dirty="0"/>
              <a:t>Students have a wide range of vocabulary, comprehension skills, and academic abilities</a:t>
            </a:r>
          </a:p>
          <a:p>
            <a:pPr marL="347472" indent="-347472"/>
            <a:r>
              <a:rPr lang="en-US" sz="2400" dirty="0"/>
              <a:t>Policy makers have endorsed Universal Design for Learning (UDL) in key federal legislation</a:t>
            </a:r>
          </a:p>
        </p:txBody>
      </p:sp>
    </p:spTree>
    <p:extLst>
      <p:ext uri="{BB962C8B-B14F-4D97-AF65-F5344CB8AC3E}">
        <p14:creationId xmlns:p14="http://schemas.microsoft.com/office/powerpoint/2010/main" val="3554766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Universal Design for Learning</a:t>
            </a:r>
            <a:r>
              <a:rPr lang="en-US" dirty="0" smtClean="0"/>
              <a:t>? </a:t>
            </a:r>
            <a:br>
              <a:rPr lang="en-US" dirty="0" smtClean="0"/>
            </a:br>
            <a:r>
              <a:rPr lang="en-US" dirty="0" smtClean="0"/>
              <a:t>(1 of 2) </a:t>
            </a:r>
            <a:endParaRPr lang="en-US" dirty="0"/>
          </a:p>
        </p:txBody>
      </p:sp>
      <p:sp>
        <p:nvSpPr>
          <p:cNvPr id="3" name="Content Placeholder 2"/>
          <p:cNvSpPr>
            <a:spLocks noGrp="1"/>
          </p:cNvSpPr>
          <p:nvPr>
            <p:ph idx="1"/>
          </p:nvPr>
        </p:nvSpPr>
        <p:spPr/>
        <p:txBody>
          <a:bodyPr/>
          <a:lstStyle/>
          <a:p>
            <a:pPr marL="347472" indent="-347472"/>
            <a:r>
              <a:rPr lang="en-US" sz="2400" dirty="0"/>
              <a:t>UDL is a framework based on 3 key principles through which teachers reduce educational barriers to make the curriculum accessible to as many students as possible</a:t>
            </a:r>
          </a:p>
          <a:p>
            <a:pPr marL="731520" lvl="1" indent="-347472">
              <a:spcBef>
                <a:spcPts val="1500"/>
              </a:spcBef>
            </a:pPr>
            <a:r>
              <a:rPr lang="en-US" sz="2400" dirty="0"/>
              <a:t>Principle 1: Provide multiple means of representation (the way that content is provided, the “what” of learning)</a:t>
            </a:r>
          </a:p>
          <a:p>
            <a:pPr marL="731520" lvl="1" indent="-347472">
              <a:spcBef>
                <a:spcPts val="1500"/>
              </a:spcBef>
            </a:pPr>
            <a:r>
              <a:rPr lang="en-US" sz="2400" dirty="0"/>
              <a:t>Principle 2: Provide multiple means of action and expression (the way that students demonstrate what they have learned, the “how” of learning</a:t>
            </a:r>
            <a:r>
              <a:rPr lang="en-US" sz="2400" dirty="0" smtClean="0"/>
              <a:t>)</a:t>
            </a:r>
            <a:endParaRPr lang="en-US" sz="2400" dirty="0"/>
          </a:p>
        </p:txBody>
      </p:sp>
    </p:spTree>
    <p:extLst>
      <p:ext uri="{BB962C8B-B14F-4D97-AF65-F5344CB8AC3E}">
        <p14:creationId xmlns:p14="http://schemas.microsoft.com/office/powerpoint/2010/main" val="3021590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Universal Design for Learning</a:t>
            </a:r>
            <a:r>
              <a:rPr lang="en-US" dirty="0" smtClean="0"/>
              <a:t>? </a:t>
            </a:r>
            <a:br>
              <a:rPr lang="en-US" dirty="0" smtClean="0"/>
            </a:br>
            <a:r>
              <a:rPr lang="en-US" dirty="0" smtClean="0"/>
              <a:t>(2 of 2) </a:t>
            </a:r>
            <a:endParaRPr lang="en-US" dirty="0"/>
          </a:p>
        </p:txBody>
      </p:sp>
      <p:sp>
        <p:nvSpPr>
          <p:cNvPr id="3" name="Content Placeholder 2"/>
          <p:cNvSpPr>
            <a:spLocks noGrp="1"/>
          </p:cNvSpPr>
          <p:nvPr>
            <p:ph idx="1"/>
          </p:nvPr>
        </p:nvSpPr>
        <p:spPr/>
        <p:txBody>
          <a:bodyPr/>
          <a:lstStyle/>
          <a:p>
            <a:pPr marL="731520" lvl="1" indent="-347472">
              <a:spcBef>
                <a:spcPts val="1500"/>
              </a:spcBef>
            </a:pPr>
            <a:r>
              <a:rPr lang="en-US" sz="2400" dirty="0"/>
              <a:t>Principle 3: Provide multiple means of engagement (the ways in which students are motivated by or interested in their own learning, the “why” of learning)</a:t>
            </a:r>
          </a:p>
        </p:txBody>
      </p:sp>
    </p:spTree>
    <p:extLst>
      <p:ext uri="{BB962C8B-B14F-4D97-AF65-F5344CB8AC3E}">
        <p14:creationId xmlns:p14="http://schemas.microsoft.com/office/powerpoint/2010/main" val="2477928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2.4 Differentiated Instruction</a:t>
            </a:r>
          </a:p>
        </p:txBody>
      </p:sp>
      <p:sp>
        <p:nvSpPr>
          <p:cNvPr id="3" name="Content Placeholder 2"/>
          <p:cNvSpPr>
            <a:spLocks noGrp="1"/>
          </p:cNvSpPr>
          <p:nvPr>
            <p:ph idx="1"/>
          </p:nvPr>
        </p:nvSpPr>
        <p:spPr/>
        <p:txBody>
          <a:bodyPr/>
          <a:lstStyle/>
          <a:p>
            <a:pPr marL="347472" lvl="0" indent="-347472"/>
            <a:r>
              <a:rPr lang="en-US" sz="2400" dirty="0"/>
              <a:t>Teachers who provide differentiated instruction (DI) adjust various aspects of the educational process to meet students’ learning needs.</a:t>
            </a:r>
          </a:p>
          <a:p>
            <a:pPr marL="347472" lvl="0" indent="-347472"/>
            <a:r>
              <a:rPr lang="en-US" sz="2400" dirty="0"/>
              <a:t>Whereas UDL is a proactive measure implemented when designing the curriculum, differentiated instruction is a responsive measure that is incorporated when planning and implementing instruction</a:t>
            </a:r>
            <a:r>
              <a:rPr lang="en-US" sz="2400" dirty="0" smtClean="0"/>
              <a:t>.</a:t>
            </a:r>
            <a:endParaRPr lang="en-US" sz="2400" dirty="0"/>
          </a:p>
        </p:txBody>
      </p:sp>
    </p:spTree>
    <p:extLst>
      <p:ext uri="{BB962C8B-B14F-4D97-AF65-F5344CB8AC3E}">
        <p14:creationId xmlns:p14="http://schemas.microsoft.com/office/powerpoint/2010/main" val="1373214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differentiated instruction? </a:t>
            </a:r>
            <a:r>
              <a:rPr lang="en-US" dirty="0" smtClean="0"/>
              <a:t>(1 </a:t>
            </a:r>
            <a:r>
              <a:rPr lang="en-US" dirty="0"/>
              <a:t>of 2)</a:t>
            </a:r>
          </a:p>
        </p:txBody>
      </p:sp>
      <p:sp>
        <p:nvSpPr>
          <p:cNvPr id="3" name="Content Placeholder 2"/>
          <p:cNvSpPr>
            <a:spLocks noGrp="1"/>
          </p:cNvSpPr>
          <p:nvPr>
            <p:ph idx="1"/>
          </p:nvPr>
        </p:nvSpPr>
        <p:spPr/>
        <p:txBody>
          <a:bodyPr/>
          <a:lstStyle/>
          <a:p>
            <a:pPr marL="347472" indent="-347472"/>
            <a:r>
              <a:rPr lang="en-US" sz="2400" dirty="0"/>
              <a:t>Differentiated instruction (DI) is an educational approach in which teachers adjust the curriculum, instruction, and assessment to address the learning needs of all students</a:t>
            </a:r>
          </a:p>
          <a:p>
            <a:pPr marL="731520" lvl="1" indent="-347472">
              <a:spcBef>
                <a:spcPts val="1500"/>
              </a:spcBef>
            </a:pPr>
            <a:r>
              <a:rPr lang="en-US" sz="2400" dirty="0"/>
              <a:t>Curriculum (content) - students learn the same concepts or skills but the difficulty level or depth of coverage might vary for different students</a:t>
            </a:r>
          </a:p>
          <a:p>
            <a:pPr marL="731520" lvl="1" indent="-347472">
              <a:spcBef>
                <a:spcPts val="1500"/>
              </a:spcBef>
            </a:pPr>
            <a:r>
              <a:rPr lang="en-US" sz="2400" dirty="0"/>
              <a:t>Instruction (process) - students learn the same content, but the methods through which students access or learn that content can vary </a:t>
            </a:r>
          </a:p>
        </p:txBody>
      </p:sp>
    </p:spTree>
    <p:extLst>
      <p:ext uri="{BB962C8B-B14F-4D97-AF65-F5344CB8AC3E}">
        <p14:creationId xmlns:p14="http://schemas.microsoft.com/office/powerpoint/2010/main" val="1568549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differentiated instruction? </a:t>
            </a:r>
            <a:r>
              <a:rPr lang="en-US" dirty="0" smtClean="0"/>
              <a:t>(2 of 2)</a:t>
            </a:r>
            <a:endParaRPr lang="en-US" dirty="0"/>
          </a:p>
        </p:txBody>
      </p:sp>
      <p:sp>
        <p:nvSpPr>
          <p:cNvPr id="3" name="Content Placeholder 2"/>
          <p:cNvSpPr>
            <a:spLocks noGrp="1"/>
          </p:cNvSpPr>
          <p:nvPr>
            <p:ph idx="1"/>
          </p:nvPr>
        </p:nvSpPr>
        <p:spPr/>
        <p:txBody>
          <a:bodyPr/>
          <a:lstStyle/>
          <a:p>
            <a:pPr marL="731520" lvl="1" indent="-347472">
              <a:spcBef>
                <a:spcPts val="1500"/>
              </a:spcBef>
            </a:pPr>
            <a:r>
              <a:rPr lang="en-US" sz="2400" dirty="0"/>
              <a:t>Assessment (product) – students demonstrate comprehension of the same concept or skill they have learned in a variety of ways</a:t>
            </a:r>
          </a:p>
        </p:txBody>
      </p:sp>
    </p:spTree>
    <p:extLst>
      <p:ext uri="{BB962C8B-B14F-4D97-AF65-F5344CB8AC3E}">
        <p14:creationId xmlns:p14="http://schemas.microsoft.com/office/powerpoint/2010/main" val="1760495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differentiated instruction differ from UDL? </a:t>
            </a:r>
          </a:p>
        </p:txBody>
      </p:sp>
      <p:sp>
        <p:nvSpPr>
          <p:cNvPr id="3" name="Content Placeholder 2"/>
          <p:cNvSpPr>
            <a:spLocks noGrp="1"/>
          </p:cNvSpPr>
          <p:nvPr>
            <p:ph idx="1"/>
          </p:nvPr>
        </p:nvSpPr>
        <p:spPr/>
        <p:txBody>
          <a:bodyPr/>
          <a:lstStyle/>
          <a:p>
            <a:pPr marL="347472" indent="-347472"/>
            <a:r>
              <a:rPr lang="en-US" sz="2400" dirty="0"/>
              <a:t>Both are educational frameworks in which teachers implement a variety of strategies and evidence-based practices to increase student engagement and to maximize students’ outcomes</a:t>
            </a:r>
          </a:p>
          <a:p>
            <a:pPr marL="347472" indent="-347472"/>
            <a:r>
              <a:rPr lang="en-US" sz="2400" dirty="0"/>
              <a:t>UDL is a proactive measure which aims to prevent barriers to learning in anticipation of a variety of student needs</a:t>
            </a:r>
          </a:p>
          <a:p>
            <a:pPr marL="347472" indent="-347472"/>
            <a:r>
              <a:rPr lang="en-US" sz="2400" dirty="0"/>
              <a:t>DI involves adjustments or adaptations made in response to students’ abilities, interests, and learning profiles </a:t>
            </a:r>
          </a:p>
        </p:txBody>
      </p:sp>
    </p:spTree>
    <p:extLst>
      <p:ext uri="{BB962C8B-B14F-4D97-AF65-F5344CB8AC3E}">
        <p14:creationId xmlns:p14="http://schemas.microsoft.com/office/powerpoint/2010/main" val="313484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2.5 Data-Based Decision Making</a:t>
            </a:r>
          </a:p>
        </p:txBody>
      </p:sp>
      <p:sp>
        <p:nvSpPr>
          <p:cNvPr id="3" name="Content Placeholder 2"/>
          <p:cNvSpPr>
            <a:spLocks noGrp="1"/>
          </p:cNvSpPr>
          <p:nvPr>
            <p:ph idx="1"/>
          </p:nvPr>
        </p:nvSpPr>
        <p:spPr/>
        <p:txBody>
          <a:bodyPr/>
          <a:lstStyle/>
          <a:p>
            <a:pPr marL="347472" lvl="0" indent="-347472"/>
            <a:r>
              <a:rPr lang="en-US" sz="2400" dirty="0"/>
              <a:t>Teachers should use data gathered from diagnostic, formative, and summative assessments to plan and modify instruction.</a:t>
            </a:r>
            <a:endParaRPr lang="en-US" sz="2400" b="1" dirty="0"/>
          </a:p>
          <a:p>
            <a:pPr marL="347472" lvl="0" indent="-347472"/>
            <a:r>
              <a:rPr lang="en-US" sz="2400" dirty="0"/>
              <a:t>Several types of formative assessments allow teachers to quickly gather information on students’ progress</a:t>
            </a:r>
            <a:r>
              <a:rPr lang="en-US" sz="2400" dirty="0" smtClean="0"/>
              <a:t>.</a:t>
            </a:r>
            <a:endParaRPr lang="en-US" sz="2400" b="1" dirty="0"/>
          </a:p>
        </p:txBody>
      </p:sp>
    </p:spTree>
    <p:extLst>
      <p:ext uri="{BB962C8B-B14F-4D97-AF65-F5344CB8AC3E}">
        <p14:creationId xmlns:p14="http://schemas.microsoft.com/office/powerpoint/2010/main" val="3734724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teachers use data to make informed instructional decisions</a:t>
            </a:r>
            <a:r>
              <a:rPr lang="en-US" dirty="0" smtClean="0"/>
              <a:t>? (1 of 2)</a:t>
            </a:r>
            <a:endParaRPr lang="en-US" dirty="0"/>
          </a:p>
        </p:txBody>
      </p:sp>
      <p:sp>
        <p:nvSpPr>
          <p:cNvPr id="3" name="Content Placeholder 2"/>
          <p:cNvSpPr>
            <a:spLocks noGrp="1"/>
          </p:cNvSpPr>
          <p:nvPr>
            <p:ph idx="1"/>
          </p:nvPr>
        </p:nvSpPr>
        <p:spPr/>
        <p:txBody>
          <a:bodyPr/>
          <a:lstStyle/>
          <a:p>
            <a:pPr marL="347472" indent="-347472"/>
            <a:r>
              <a:rPr lang="en-US" sz="2400" dirty="0"/>
              <a:t>Data-based decision making can help teachers evaluate students’ progress in learning a skill or concept and guide future instruction</a:t>
            </a:r>
          </a:p>
          <a:p>
            <a:pPr marL="347472" indent="-347472"/>
            <a:r>
              <a:rPr lang="en-US" sz="2400" dirty="0"/>
              <a:t>Different types of assessments yield different information</a:t>
            </a:r>
          </a:p>
          <a:p>
            <a:pPr marL="731520" lvl="1" indent="-347472">
              <a:spcBef>
                <a:spcPts val="1500"/>
              </a:spcBef>
            </a:pPr>
            <a:r>
              <a:rPr lang="en-US" sz="2400" dirty="0"/>
              <a:t>Diagnostic assessments are conducted before instruction and can identify students’ individual strengths and needs and help the teacher plan for </a:t>
            </a:r>
            <a:r>
              <a:rPr lang="en-US" sz="2400" dirty="0" smtClean="0"/>
              <a:t>instruction</a:t>
            </a:r>
            <a:endParaRPr lang="en-US" sz="2400" dirty="0"/>
          </a:p>
        </p:txBody>
      </p:sp>
    </p:spTree>
    <p:extLst>
      <p:ext uri="{BB962C8B-B14F-4D97-AF65-F5344CB8AC3E}">
        <p14:creationId xmlns:p14="http://schemas.microsoft.com/office/powerpoint/2010/main" val="1192524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teachers use data to make informed instructional decisions</a:t>
            </a:r>
            <a:r>
              <a:rPr lang="en-US" dirty="0" smtClean="0"/>
              <a:t>? (2 </a:t>
            </a:r>
            <a:r>
              <a:rPr lang="en-US" dirty="0"/>
              <a:t>of 2)</a:t>
            </a:r>
          </a:p>
        </p:txBody>
      </p:sp>
      <p:sp>
        <p:nvSpPr>
          <p:cNvPr id="3" name="Content Placeholder 2"/>
          <p:cNvSpPr>
            <a:spLocks noGrp="1"/>
          </p:cNvSpPr>
          <p:nvPr>
            <p:ph idx="1"/>
          </p:nvPr>
        </p:nvSpPr>
        <p:spPr/>
        <p:txBody>
          <a:bodyPr/>
          <a:lstStyle/>
          <a:p>
            <a:pPr marL="731520" lvl="1" indent="-347472">
              <a:spcBef>
                <a:spcPts val="1500"/>
              </a:spcBef>
            </a:pPr>
            <a:r>
              <a:rPr lang="en-US" sz="2400" dirty="0" smtClean="0"/>
              <a:t>Formative </a:t>
            </a:r>
            <a:r>
              <a:rPr lang="en-US" sz="2400" dirty="0"/>
              <a:t>assessments are conducted during instruction and can indicate how students are responding to instruction and help the teacher identify students who need additional instruction or concepts that need to be retaught</a:t>
            </a:r>
          </a:p>
          <a:p>
            <a:pPr marL="731520" lvl="1" indent="-347472">
              <a:spcBef>
                <a:spcPts val="1500"/>
              </a:spcBef>
            </a:pPr>
            <a:r>
              <a:rPr lang="en-US" sz="2400" dirty="0"/>
              <a:t>Summative assessments are conducted after instruction and can evaluate students’ mastery of skills and content</a:t>
            </a:r>
          </a:p>
        </p:txBody>
      </p:sp>
    </p:spTree>
    <p:extLst>
      <p:ext uri="{BB962C8B-B14F-4D97-AF65-F5344CB8AC3E}">
        <p14:creationId xmlns:p14="http://schemas.microsoft.com/office/powerpoint/2010/main" val="3086483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teachers determine if students are responding to instruction? </a:t>
            </a:r>
          </a:p>
        </p:txBody>
      </p:sp>
      <p:sp>
        <p:nvSpPr>
          <p:cNvPr id="3" name="Content Placeholder 2"/>
          <p:cNvSpPr>
            <a:spLocks noGrp="1"/>
          </p:cNvSpPr>
          <p:nvPr>
            <p:ph idx="1"/>
          </p:nvPr>
        </p:nvSpPr>
        <p:spPr/>
        <p:txBody>
          <a:bodyPr/>
          <a:lstStyle/>
          <a:p>
            <a:pPr marL="347472" indent="-347472"/>
            <a:r>
              <a:rPr lang="en-US" sz="2400" dirty="0"/>
              <a:t>Progress monitoring is a type of formative assessment that uses short tests, or probes, to determine whether students are learning the skills or content being taught</a:t>
            </a:r>
          </a:p>
          <a:p>
            <a:pPr marL="731520" lvl="1" indent="-347472">
              <a:spcBef>
                <a:spcPts val="1500"/>
              </a:spcBef>
            </a:pPr>
            <a:r>
              <a:rPr lang="en-US" sz="2400" dirty="0"/>
              <a:t>Mastery measurement (MM) - evaluates student achievement on a specific skill set or the current instructional content </a:t>
            </a:r>
          </a:p>
          <a:p>
            <a:pPr marL="731520" lvl="1" indent="-347472">
              <a:spcBef>
                <a:spcPts val="1500"/>
              </a:spcBef>
            </a:pPr>
            <a:r>
              <a:rPr lang="en-US" sz="2400" dirty="0"/>
              <a:t>Curriculum-based measurement (CBM) or General outcome measures (GOM) - covers a sampling of skills in one academic domain across the entire year’s curriculum and evaluates retention of previously taught skills or content </a:t>
            </a:r>
          </a:p>
        </p:txBody>
      </p:sp>
    </p:spTree>
    <p:extLst>
      <p:ext uri="{BB962C8B-B14F-4D97-AF65-F5344CB8AC3E}">
        <p14:creationId xmlns:p14="http://schemas.microsoft.com/office/powerpoint/2010/main" val="22175569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smtClean="0"/>
              <a:t>Multi-Tiered Systems of Support</a:t>
            </a:r>
            <a:endParaRPr lang="en-US" dirty="0"/>
          </a:p>
        </p:txBody>
      </p:sp>
      <p:sp>
        <p:nvSpPr>
          <p:cNvPr id="3" name="Content Placeholder 2"/>
          <p:cNvSpPr>
            <a:spLocks noGrp="1"/>
          </p:cNvSpPr>
          <p:nvPr>
            <p:ph type="body" idx="1"/>
          </p:nvPr>
        </p:nvSpPr>
        <p:spPr>
          <a:xfrm>
            <a:off x="674687" y="2438400"/>
            <a:ext cx="7794627" cy="3276600"/>
          </a:xfrm>
        </p:spPr>
        <p:txBody>
          <a:bodyPr/>
          <a:lstStyle/>
          <a:p>
            <a:pPr>
              <a:spcBef>
                <a:spcPts val="2500"/>
              </a:spcBef>
            </a:pPr>
            <a:r>
              <a:rPr lang="en-US" sz="2200" dirty="0" smtClean="0">
                <a:solidFill>
                  <a:schemeClr val="tx1"/>
                </a:solidFill>
              </a:rPr>
              <a:t>Understand the conceptual framework of multi-tiered systems of support, and describe the specific processes involved in the RTI framework for academics and the PBIS framework for behavior.</a:t>
            </a:r>
          </a:p>
        </p:txBody>
      </p:sp>
    </p:spTree>
    <p:extLst>
      <p:ext uri="{BB962C8B-B14F-4D97-AF65-F5344CB8AC3E}">
        <p14:creationId xmlns:p14="http://schemas.microsoft.com/office/powerpoint/2010/main" val="3143900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2.6 Response to Intervention (RTI)</a:t>
            </a:r>
          </a:p>
        </p:txBody>
      </p:sp>
      <p:sp>
        <p:nvSpPr>
          <p:cNvPr id="3" name="Content Placeholder 2"/>
          <p:cNvSpPr>
            <a:spLocks noGrp="1"/>
          </p:cNvSpPr>
          <p:nvPr>
            <p:ph idx="1"/>
          </p:nvPr>
        </p:nvSpPr>
        <p:spPr/>
        <p:txBody>
          <a:bodyPr/>
          <a:lstStyle/>
          <a:p>
            <a:pPr marL="347472" lvl="0" indent="-347472"/>
            <a:r>
              <a:rPr lang="en-US" sz="2400" dirty="0"/>
              <a:t>Multi-tiered systems of support provide high-quality instruction for all students, followed by increasingly intensive levels of supports for those who need more intensive help.</a:t>
            </a:r>
          </a:p>
          <a:p>
            <a:pPr marL="347472" lvl="0" indent="-347472"/>
            <a:r>
              <a:rPr lang="en-US" sz="2400" dirty="0"/>
              <a:t>RTI is one type of MTSS that can be used to identify struggling learners and provide them with academic supports, as well as identify students with learning disabilities.</a:t>
            </a:r>
          </a:p>
        </p:txBody>
      </p:sp>
    </p:spTree>
    <p:extLst>
      <p:ext uri="{BB962C8B-B14F-4D97-AF65-F5344CB8AC3E}">
        <p14:creationId xmlns:p14="http://schemas.microsoft.com/office/powerpoint/2010/main" val="1653898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multi-tiered systems of support? </a:t>
            </a:r>
            <a:r>
              <a:rPr lang="en-US" dirty="0" smtClean="0"/>
              <a:t/>
            </a:r>
            <a:br>
              <a:rPr lang="en-US" dirty="0" smtClean="0"/>
            </a:br>
            <a:r>
              <a:rPr lang="en-US" dirty="0" smtClean="0"/>
              <a:t>(1 of 2)</a:t>
            </a:r>
            <a:endParaRPr lang="en-US" dirty="0"/>
          </a:p>
        </p:txBody>
      </p:sp>
      <p:sp>
        <p:nvSpPr>
          <p:cNvPr id="3" name="Content Placeholder 2"/>
          <p:cNvSpPr>
            <a:spLocks noGrp="1"/>
          </p:cNvSpPr>
          <p:nvPr>
            <p:ph idx="1"/>
          </p:nvPr>
        </p:nvSpPr>
        <p:spPr/>
        <p:txBody>
          <a:bodyPr/>
          <a:lstStyle/>
          <a:p>
            <a:pPr marL="347472" indent="-347472"/>
            <a:r>
              <a:rPr lang="en-US" sz="2400" dirty="0"/>
              <a:t>Multi-tiered systems of support (MTSS) incorporate multiple levels of support for students </a:t>
            </a:r>
          </a:p>
          <a:p>
            <a:pPr marL="347472" indent="-347472"/>
            <a:r>
              <a:rPr lang="en-US" sz="2400" dirty="0"/>
              <a:t>Response to intervention (RTI)</a:t>
            </a:r>
          </a:p>
          <a:p>
            <a:pPr marL="731520" lvl="1" indent="-347472">
              <a:spcBef>
                <a:spcPts val="1500"/>
              </a:spcBef>
            </a:pPr>
            <a:r>
              <a:rPr lang="en-US" sz="2400" dirty="0"/>
              <a:t>Tier 1 (primary instruction/prevention) is the high-quality instruction that all students receive </a:t>
            </a:r>
          </a:p>
          <a:p>
            <a:pPr marL="731520" lvl="1" indent="-347472">
              <a:spcBef>
                <a:spcPts val="1500"/>
              </a:spcBef>
            </a:pPr>
            <a:r>
              <a:rPr lang="en-US" sz="2400" dirty="0"/>
              <a:t>Tier 2 (secondary intervention/prevention) provides additional supports of moderate intensity to students who are not making adequate </a:t>
            </a:r>
            <a:r>
              <a:rPr lang="en-US" sz="2400" dirty="0" smtClean="0"/>
              <a:t>progress</a:t>
            </a:r>
            <a:endParaRPr lang="en-US" sz="2400" dirty="0"/>
          </a:p>
        </p:txBody>
      </p:sp>
    </p:spTree>
    <p:extLst>
      <p:ext uri="{BB962C8B-B14F-4D97-AF65-F5344CB8AC3E}">
        <p14:creationId xmlns:p14="http://schemas.microsoft.com/office/powerpoint/2010/main" val="140063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multi-tiered systems of support</a:t>
            </a:r>
            <a:r>
              <a:rPr lang="en-US" dirty="0" smtClean="0"/>
              <a:t>?</a:t>
            </a:r>
            <a:br>
              <a:rPr lang="en-US" dirty="0" smtClean="0"/>
            </a:br>
            <a:r>
              <a:rPr lang="en-US" dirty="0" smtClean="0"/>
              <a:t>(2 </a:t>
            </a:r>
            <a:r>
              <a:rPr lang="en-US" dirty="0"/>
              <a:t>of 2)</a:t>
            </a:r>
            <a:r>
              <a:rPr lang="en-US" dirty="0" smtClean="0"/>
              <a:t> </a:t>
            </a:r>
            <a:endParaRPr lang="en-US" dirty="0"/>
          </a:p>
        </p:txBody>
      </p:sp>
      <p:sp>
        <p:nvSpPr>
          <p:cNvPr id="3" name="Content Placeholder 2"/>
          <p:cNvSpPr>
            <a:spLocks noGrp="1"/>
          </p:cNvSpPr>
          <p:nvPr>
            <p:ph idx="1"/>
          </p:nvPr>
        </p:nvSpPr>
        <p:spPr/>
        <p:txBody>
          <a:bodyPr/>
          <a:lstStyle/>
          <a:p>
            <a:pPr marL="731520" lvl="1" indent="-347472">
              <a:spcBef>
                <a:spcPts val="1500"/>
              </a:spcBef>
            </a:pPr>
            <a:r>
              <a:rPr lang="en-US" sz="2400" dirty="0" smtClean="0"/>
              <a:t>Tier </a:t>
            </a:r>
            <a:r>
              <a:rPr lang="en-US" sz="2400" dirty="0"/>
              <a:t>3 (tertiary intervention/prevention) provides intensive, individualized interventions to students for whom secondary supports are still insufficient </a:t>
            </a:r>
            <a:endParaRPr lang="en-US" dirty="0"/>
          </a:p>
        </p:txBody>
      </p:sp>
    </p:spTree>
    <p:extLst>
      <p:ext uri="{BB962C8B-B14F-4D97-AF65-F5344CB8AC3E}">
        <p14:creationId xmlns:p14="http://schemas.microsoft.com/office/powerpoint/2010/main" val="8157567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the RTI process work? </a:t>
            </a:r>
          </a:p>
        </p:txBody>
      </p:sp>
      <p:sp>
        <p:nvSpPr>
          <p:cNvPr id="3" name="Content Placeholder 2"/>
          <p:cNvSpPr>
            <a:spLocks noGrp="1"/>
          </p:cNvSpPr>
          <p:nvPr>
            <p:ph idx="1"/>
          </p:nvPr>
        </p:nvSpPr>
        <p:spPr/>
        <p:txBody>
          <a:bodyPr/>
          <a:lstStyle/>
          <a:p>
            <a:pPr marL="347472" indent="-347472"/>
            <a:r>
              <a:rPr lang="en-US" sz="2400" dirty="0"/>
              <a:t>Identifies struggling learners, provides increasingly intensive supports, and monitors student progress </a:t>
            </a:r>
          </a:p>
          <a:p>
            <a:pPr marL="347472" indent="-347472"/>
            <a:r>
              <a:rPr lang="en-US" sz="2400" dirty="0"/>
              <a:t>Universal screening is used at the beginning of the year to identify students who are at risk</a:t>
            </a:r>
          </a:p>
          <a:p>
            <a:pPr marL="347472" indent="-347472"/>
            <a:r>
              <a:rPr lang="en-US" sz="2400" dirty="0"/>
              <a:t>All students receive high-quality primary instruction in the general education classroom</a:t>
            </a:r>
          </a:p>
          <a:p>
            <a:pPr marL="347472" indent="-347472"/>
            <a:r>
              <a:rPr lang="en-US" sz="2400" dirty="0"/>
              <a:t>10-15% of students require small-group secondary intervention</a:t>
            </a:r>
          </a:p>
          <a:p>
            <a:pPr marL="347472" indent="-347472"/>
            <a:r>
              <a:rPr lang="en-US" sz="2400" dirty="0"/>
              <a:t>5% of students require intense, individualized tertiary intervention</a:t>
            </a:r>
          </a:p>
        </p:txBody>
      </p:sp>
    </p:spTree>
    <p:extLst>
      <p:ext uri="{BB962C8B-B14F-4D97-AF65-F5344CB8AC3E}">
        <p14:creationId xmlns:p14="http://schemas.microsoft.com/office/powerpoint/2010/main" val="3228715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2.7 Positive Behavioral Interventions and Supports (PBIS)</a:t>
            </a:r>
          </a:p>
        </p:txBody>
      </p:sp>
      <p:sp>
        <p:nvSpPr>
          <p:cNvPr id="3" name="Content Placeholder 2"/>
          <p:cNvSpPr>
            <a:spLocks noGrp="1"/>
          </p:cNvSpPr>
          <p:nvPr>
            <p:ph idx="1"/>
          </p:nvPr>
        </p:nvSpPr>
        <p:spPr/>
        <p:txBody>
          <a:bodyPr/>
          <a:lstStyle/>
          <a:p>
            <a:pPr marL="347472" lvl="0" indent="-347472"/>
            <a:r>
              <a:rPr lang="en-US" sz="2400" dirty="0"/>
              <a:t>PBIS is a multi-tiered system of supports for behavior management.</a:t>
            </a:r>
          </a:p>
          <a:p>
            <a:pPr marL="347472" lvl="0" indent="-347472"/>
            <a:r>
              <a:rPr lang="en-US" sz="2400" dirty="0"/>
              <a:t>In a PBIS framework, all students receive specific instruction on behavioral expectations in order to prevent problems from arising; more intensive, evidence-based interventions are provided to students who require them.</a:t>
            </a:r>
          </a:p>
        </p:txBody>
      </p:sp>
    </p:spTree>
    <p:extLst>
      <p:ext uri="{BB962C8B-B14F-4D97-AF65-F5344CB8AC3E}">
        <p14:creationId xmlns:p14="http://schemas.microsoft.com/office/powerpoint/2010/main" val="2337781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PBIS and how does it fit within a multi-tiered framework? </a:t>
            </a:r>
          </a:p>
        </p:txBody>
      </p:sp>
      <p:sp>
        <p:nvSpPr>
          <p:cNvPr id="3" name="Content Placeholder 2"/>
          <p:cNvSpPr>
            <a:spLocks noGrp="1"/>
          </p:cNvSpPr>
          <p:nvPr>
            <p:ph idx="1"/>
          </p:nvPr>
        </p:nvSpPr>
        <p:spPr/>
        <p:txBody>
          <a:bodyPr/>
          <a:lstStyle/>
          <a:p>
            <a:pPr marL="347472" indent="-347472"/>
            <a:r>
              <a:rPr lang="en-US" sz="2400" dirty="0"/>
              <a:t>Positive Behavioral Interventions and Supports (PBIS) is a multi-tiered framework aimed at preventing problem behaviors and providing evidence-based interventions when problems do occur</a:t>
            </a:r>
          </a:p>
          <a:p>
            <a:pPr marL="731520" lvl="1" indent="-347472">
              <a:spcBef>
                <a:spcPts val="1500"/>
              </a:spcBef>
            </a:pPr>
            <a:r>
              <a:rPr lang="en-US" sz="2400" dirty="0"/>
              <a:t>Students are explicitly taught the expected social behavioral skills </a:t>
            </a:r>
          </a:p>
          <a:p>
            <a:pPr marL="731520" lvl="1" indent="-347472">
              <a:spcBef>
                <a:spcPts val="1500"/>
              </a:spcBef>
            </a:pPr>
            <a:r>
              <a:rPr lang="en-US" sz="2400" dirty="0"/>
              <a:t>Behavioral problems are addressed using evidence-based practices, with more intensive interventions applied to students who need additional support</a:t>
            </a:r>
          </a:p>
        </p:txBody>
      </p:sp>
    </p:spTree>
    <p:extLst>
      <p:ext uri="{BB962C8B-B14F-4D97-AF65-F5344CB8AC3E}">
        <p14:creationId xmlns:p14="http://schemas.microsoft.com/office/powerpoint/2010/main" val="31567208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the components of the PBIS framework? </a:t>
            </a:r>
            <a:r>
              <a:rPr lang="en-US" dirty="0" smtClean="0"/>
              <a:t>(1 of 2)</a:t>
            </a:r>
            <a:endParaRPr lang="en-US" dirty="0"/>
          </a:p>
        </p:txBody>
      </p:sp>
      <p:sp>
        <p:nvSpPr>
          <p:cNvPr id="3" name="Content Placeholder 2"/>
          <p:cNvSpPr>
            <a:spLocks noGrp="1"/>
          </p:cNvSpPr>
          <p:nvPr>
            <p:ph idx="1"/>
          </p:nvPr>
        </p:nvSpPr>
        <p:spPr/>
        <p:txBody>
          <a:bodyPr/>
          <a:lstStyle/>
          <a:p>
            <a:pPr marL="347472" indent="-347472"/>
            <a:r>
              <a:rPr lang="en-US" sz="2400" dirty="0"/>
              <a:t>Tier 1 (primary prevention) is designed to prevent problem behaviors by teaching students the behavioral expectations for the school setting</a:t>
            </a:r>
          </a:p>
          <a:p>
            <a:pPr marL="731520" lvl="1" indent="-347472">
              <a:spcBef>
                <a:spcPts val="1500"/>
              </a:spcBef>
            </a:pPr>
            <a:r>
              <a:rPr lang="en-US" sz="2400" dirty="0"/>
              <a:t>Effective for roughly 80% of students</a:t>
            </a:r>
          </a:p>
          <a:p>
            <a:pPr marL="347472" indent="-347472"/>
            <a:r>
              <a:rPr lang="en-US" sz="2400" dirty="0"/>
              <a:t>Tier 2 (secondary prevention) provides targeted interventions for small groups of students who do not respond adequately to primary prevention</a:t>
            </a:r>
          </a:p>
          <a:p>
            <a:pPr marL="731520" lvl="1" indent="-347472">
              <a:spcBef>
                <a:spcPts val="1500"/>
              </a:spcBef>
            </a:pPr>
            <a:r>
              <a:rPr lang="en-US" sz="2400" dirty="0"/>
              <a:t>Required for roughly 15% of </a:t>
            </a:r>
            <a:r>
              <a:rPr lang="en-US" sz="2400" dirty="0" smtClean="0"/>
              <a:t>students</a:t>
            </a:r>
            <a:endParaRPr lang="en-US" sz="2400" dirty="0"/>
          </a:p>
        </p:txBody>
      </p:sp>
    </p:spTree>
    <p:extLst>
      <p:ext uri="{BB962C8B-B14F-4D97-AF65-F5344CB8AC3E}">
        <p14:creationId xmlns:p14="http://schemas.microsoft.com/office/powerpoint/2010/main" val="12033622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the components of the PBIS framework? </a:t>
            </a:r>
            <a:r>
              <a:rPr lang="en-US" dirty="0" smtClean="0"/>
              <a:t>(2 </a:t>
            </a:r>
            <a:r>
              <a:rPr lang="en-US" dirty="0"/>
              <a:t>of 2)</a:t>
            </a:r>
          </a:p>
        </p:txBody>
      </p:sp>
      <p:sp>
        <p:nvSpPr>
          <p:cNvPr id="3" name="Content Placeholder 2"/>
          <p:cNvSpPr>
            <a:spLocks noGrp="1"/>
          </p:cNvSpPr>
          <p:nvPr>
            <p:ph idx="1"/>
          </p:nvPr>
        </p:nvSpPr>
        <p:spPr/>
        <p:txBody>
          <a:bodyPr/>
          <a:lstStyle/>
          <a:p>
            <a:pPr marL="347472" indent="-347472"/>
            <a:r>
              <a:rPr lang="en-US" sz="2400" dirty="0" smtClean="0"/>
              <a:t>Tier </a:t>
            </a:r>
            <a:r>
              <a:rPr lang="en-US" sz="2400" dirty="0"/>
              <a:t>3 (tertiary prevention) targets dangerous or disruptive behaviors, identifies the reason for the behavior and develops a plan to address the unwanted behavior</a:t>
            </a:r>
          </a:p>
          <a:p>
            <a:pPr marL="731520" lvl="1" indent="-347472">
              <a:spcBef>
                <a:spcPts val="1500"/>
              </a:spcBef>
            </a:pPr>
            <a:r>
              <a:rPr lang="en-US" sz="2400" dirty="0"/>
              <a:t>Required for roughly 5% of students</a:t>
            </a:r>
          </a:p>
        </p:txBody>
      </p:sp>
    </p:spTree>
    <p:extLst>
      <p:ext uri="{BB962C8B-B14F-4D97-AF65-F5344CB8AC3E}">
        <p14:creationId xmlns:p14="http://schemas.microsoft.com/office/powerpoint/2010/main" val="1538375110"/>
      </p:ext>
    </p:extLst>
  </p:cSld>
  <p:clrMapOvr>
    <a:masterClrMapping/>
  </p:clrMapOvr>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63</TotalTime>
  <Words>1712</Words>
  <Application>Microsoft Office PowerPoint</Application>
  <PresentationFormat>On-screen Show (4:3)</PresentationFormat>
  <Paragraphs>106</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Times New Roman</vt:lpstr>
      <vt:lpstr>Verdana</vt:lpstr>
      <vt:lpstr>Wingdings</vt:lpstr>
      <vt:lpstr>508 Lecture</vt:lpstr>
      <vt:lpstr>Introduction to Contemporary Special Education: New Horizons</vt:lpstr>
      <vt:lpstr>Learning Objectives</vt:lpstr>
      <vt:lpstr>High Quality Instruction</vt:lpstr>
      <vt:lpstr>2.1 Introduction</vt:lpstr>
      <vt:lpstr>How well are we educating America’s students? </vt:lpstr>
      <vt:lpstr>What does this information have to do with the education of students with disabilities?</vt:lpstr>
      <vt:lpstr>2.2 Evidence-Based Practices</vt:lpstr>
      <vt:lpstr>What should teachers consider when using instructional and behavioral practices? </vt:lpstr>
      <vt:lpstr>What other factors need to be considered when using evidence-based practices? </vt:lpstr>
      <vt:lpstr>2.3 Universal Design for Learning (UDL)</vt:lpstr>
      <vt:lpstr>Why is the use of evidence-based practices not enough? </vt:lpstr>
      <vt:lpstr>What is Universal Design for Learning?  (1 of 2) </vt:lpstr>
      <vt:lpstr>What is Universal Design for Learning?  (2 of 2) </vt:lpstr>
      <vt:lpstr>2.4 Differentiated Instruction</vt:lpstr>
      <vt:lpstr>What is differentiated instruction? (1 of 2)</vt:lpstr>
      <vt:lpstr>What is differentiated instruction? (2 of 2)</vt:lpstr>
      <vt:lpstr>How does differentiated instruction differ from UDL? </vt:lpstr>
      <vt:lpstr>2.5 Data-Based Decision Making</vt:lpstr>
      <vt:lpstr>How can teachers use data to make informed instructional decisions? (1 of 2)</vt:lpstr>
      <vt:lpstr>How can teachers use data to make informed instructional decisions? (2 of 2)</vt:lpstr>
      <vt:lpstr>How can teachers determine if students are responding to instruction? </vt:lpstr>
      <vt:lpstr>Multi-Tiered Systems of Support</vt:lpstr>
      <vt:lpstr>2.6 Response to Intervention (RTI)</vt:lpstr>
      <vt:lpstr>What are multi-tiered systems of support?  (1 of 2)</vt:lpstr>
      <vt:lpstr>What are multi-tiered systems of support? (2 of 2) </vt:lpstr>
      <vt:lpstr>How does the RTI process work? </vt:lpstr>
      <vt:lpstr>2.7 Positive Behavioral Interventions and Supports (PBIS)</vt:lpstr>
      <vt:lpstr>What is PBIS and how does it fit within a multi-tiered framework? </vt:lpstr>
      <vt:lpstr>What are the components of the PBIS framework? (1 of 2)</vt:lpstr>
      <vt:lpstr>What are the components of the PBIS framework? (2 of 2)</vt:lpstr>
    </vt:vector>
  </TitlesOfParts>
  <Company>echosvoice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 Compliant Lecture PowerPoint</dc:title>
  <dc:subject/>
  <dc:creator>Echo Swinford</dc:creator>
  <cp:lastModifiedBy>Lombardino,Linda J</cp:lastModifiedBy>
  <cp:revision>183</cp:revision>
  <dcterms:created xsi:type="dcterms:W3CDTF">2014-07-14T20:04:21Z</dcterms:created>
  <dcterms:modified xsi:type="dcterms:W3CDTF">2017-10-23T22:37:36Z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Jive_LatestUserAccountName">
    <vt:lpwstr>mmartir</vt:lpwstr>
  </property>
  <property fmtid="{D5CDD505-2E9C-101B-9397-08002B2CF9AE}" pid="3" name="Offisync_ServerID">
    <vt:lpwstr>7e960520-0e88-4f05-9fa0-24079b61e486</vt:lpwstr>
  </property>
  <property fmtid="{D5CDD505-2E9C-101B-9397-08002B2CF9AE}" pid="4" name="Jive_VersionGuid">
    <vt:lpwstr>a29e7db6-6b54-48a9-b809-4c099473a7bb</vt:lpwstr>
  </property>
  <property fmtid="{D5CDD505-2E9C-101B-9397-08002B2CF9AE}" pid="5" name="Offisync_UpdateToken">
    <vt:lpwstr>2</vt:lpwstr>
  </property>
  <property fmtid="{D5CDD505-2E9C-101B-9397-08002B2CF9AE}" pid="6" name="Offisync_ProviderInitializationData">
    <vt:lpwstr>https://neo.pearson.com</vt:lpwstr>
  </property>
  <property fmtid="{D5CDD505-2E9C-101B-9397-08002B2CF9AE}" pid="7" name="Offisync_UniqueId">
    <vt:lpwstr>669364</vt:lpwstr>
  </property>
</Properties>
</file>